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Glacial Indifference Bold" charset="1" panose="00000800000000000000"/>
      <p:regular r:id="rId16"/>
    </p:embeddedFont>
    <p:embeddedFont>
      <p:font typeface="HK Grotesk Italics" charset="1" panose="00000500000000000000"/>
      <p:regular r:id="rId17"/>
    </p:embeddedFont>
    <p:embeddedFont>
      <p:font typeface="HK Grotesk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49336" y="-2882260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20918" y="1798368"/>
            <a:ext cx="14246165" cy="424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70"/>
              </a:lnSpc>
            </a:pPr>
            <a:r>
              <a:rPr lang="en-US" b="true" sz="740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AUTOMATED BONE FRACTURE DETECTION IN X-RAY IMAGES USING DIGITAL IMAGE 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49991" y="7611334"/>
            <a:ext cx="8410018" cy="212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Presented by:</a:t>
            </a:r>
          </a:p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 Aswath Siddharth R </a:t>
            </a:r>
          </a:p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Kavin Karthic M</a:t>
            </a:r>
          </a:p>
          <a:p>
            <a:pPr algn="ctr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267916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712" t="0" r="-2471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2473230"/>
            <a:ext cx="6396093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7365" y="4398567"/>
            <a:ext cx="8746635" cy="4095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12"/>
              </a:lnSpc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Problem</a:t>
            </a:r>
          </a:p>
          <a:p>
            <a:pPr algn="l" marL="464581" indent="-232290" lvl="1">
              <a:lnSpc>
                <a:spcPts val="3012"/>
              </a:lnSpc>
              <a:buFont typeface="Arial"/>
              <a:buChar char="•"/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Manual diagnosis of bone fractures from X-rays is a critical task.</a:t>
            </a:r>
          </a:p>
          <a:p>
            <a:pPr algn="l" marL="464581" indent="-232290" lvl="1">
              <a:lnSpc>
                <a:spcPts val="3012"/>
              </a:lnSpc>
              <a:buFont typeface="Arial"/>
              <a:buChar char="•"/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However, it can be time-consuming and is subject to human error and radiologist fatigue.</a:t>
            </a:r>
          </a:p>
          <a:p>
            <a:pPr algn="l">
              <a:lnSpc>
                <a:spcPts val="3012"/>
              </a:lnSpc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Solution</a:t>
            </a:r>
          </a:p>
          <a:p>
            <a:pPr algn="l" marL="464581" indent="-232290" lvl="1">
              <a:lnSpc>
                <a:spcPts val="3012"/>
              </a:lnSpc>
              <a:buFont typeface="Arial"/>
              <a:buChar char="•"/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Develop an automated system using Digital Image Processing (DIP) to provide a faster, objective, and reproducible diagnostic aid.</a:t>
            </a:r>
          </a:p>
          <a:p>
            <a:pPr algn="l">
              <a:lnSpc>
                <a:spcPts val="3012"/>
              </a:lnSpc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Our Approach</a:t>
            </a:r>
          </a:p>
          <a:p>
            <a:pPr algn="l" marL="464581" indent="-232290" lvl="1">
              <a:lnSpc>
                <a:spcPts val="3012"/>
              </a:lnSpc>
              <a:buFont typeface="Arial"/>
              <a:buChar char="•"/>
            </a:pPr>
            <a:r>
              <a:rPr lang="en-US" sz="2151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work uses a pipeline of classical DIP techniques to enhance, segment, and highlight fracture regions before classification.</a:t>
            </a:r>
          </a:p>
          <a:p>
            <a:pPr algn="l">
              <a:lnSpc>
                <a:spcPts val="230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00831" y="1028700"/>
            <a:ext cx="4956202" cy="8229600"/>
          </a:xfrm>
          <a:custGeom>
            <a:avLst/>
            <a:gdLst/>
            <a:ahLst/>
            <a:cxnLst/>
            <a:rect r="r" b="b" t="t" l="l"/>
            <a:pathLst>
              <a:path h="8229600" w="4956202">
                <a:moveTo>
                  <a:pt x="4956202" y="0"/>
                </a:moveTo>
                <a:lnTo>
                  <a:pt x="0" y="0"/>
                </a:lnTo>
                <a:lnTo>
                  <a:pt x="0" y="8229600"/>
                </a:lnTo>
                <a:lnTo>
                  <a:pt x="4956202" y="8229600"/>
                </a:lnTo>
                <a:lnTo>
                  <a:pt x="495620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99720" y="500352"/>
            <a:ext cx="6446271" cy="9187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Evolution of Techniques:</a:t>
            </a:r>
          </a:p>
          <a:p>
            <a:pPr algn="l" marL="533799" indent="-266900" lvl="1">
              <a:lnSpc>
                <a:spcPts val="3461"/>
              </a:lnSpc>
              <a:buFont typeface="Arial"/>
              <a:buChar char="•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Traditional DIP: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Used methods like Sobel/Canny edge detection and morphological operations.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Limitation: Struggled with noise, low contrast, and complex fracture cases.</a:t>
            </a:r>
          </a:p>
          <a:p>
            <a:pPr algn="l" marL="533799" indent="-266900" lvl="1">
              <a:lnSpc>
                <a:spcPts val="3461"/>
              </a:lnSpc>
              <a:buFont typeface="Arial"/>
              <a:buChar char="•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Classical Machine Learning: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Employed classifiers like SVM and Random Forest with handcrafted features (e.g., texture, shape).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Limitation: Required manual feature engineering and had poor generalization.</a:t>
            </a:r>
          </a:p>
          <a:p>
            <a:pPr algn="l" marL="533799" indent="-266900" lvl="1">
              <a:lnSpc>
                <a:spcPts val="3461"/>
              </a:lnSpc>
              <a:buFont typeface="Arial"/>
              <a:buChar char="•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Deep Learning (CNNs):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Modern models (ResNet, U-Net, YOLO) achieve high accuracy.</a:t>
            </a:r>
          </a:p>
          <a:p>
            <a:pPr algn="l" marL="1067598" indent="-355866" lvl="2">
              <a:lnSpc>
                <a:spcPts val="3461"/>
              </a:lnSpc>
              <a:buFont typeface="Arial"/>
              <a:buChar char="⚬"/>
            </a:pPr>
            <a:r>
              <a:rPr lang="en-US" sz="2472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Limitation: Require massive labeled datasets and often function as "black boxes," lacking interpretability.</a:t>
            </a:r>
          </a:p>
          <a:p>
            <a:pPr algn="l">
              <a:lnSpc>
                <a:spcPts val="3461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14869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0"/>
                </a:lnTo>
                <a:lnTo>
                  <a:pt x="0" y="7989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6751" y="971550"/>
            <a:ext cx="8048710" cy="797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6"/>
              </a:lnSpc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 Hybrid and Interpretable Approach</a:t>
            </a:r>
          </a:p>
          <a:p>
            <a:pPr algn="ctr" marL="570038" indent="-285019" lvl="1">
              <a:lnSpc>
                <a:spcPts val="3696"/>
              </a:lnSpc>
              <a:buFont typeface="Arial"/>
              <a:buChar char="•"/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Our work emphasizes a robust Digital Image Processing pipeline for enhancement and segmentation beforeclassification.</a:t>
            </a:r>
          </a:p>
          <a:p>
            <a:pPr algn="ctr" marL="570038" indent="-285019" lvl="1">
              <a:lnSpc>
                <a:spcPts val="3696"/>
              </a:lnSpc>
              <a:buFont typeface="Arial"/>
              <a:buChar char="•"/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This fusion of classical DIP with a lightweight CNN balances three key aspects:</a:t>
            </a:r>
          </a:p>
          <a:p>
            <a:pPr algn="ctr" marL="1140076" indent="-380025" lvl="2">
              <a:lnSpc>
                <a:spcPts val="3696"/>
              </a:lnSpc>
              <a:buAutoNum type="alphaLcPeriod" startAt="1"/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Accuracy: Achieves high performance in detection.</a:t>
            </a:r>
          </a:p>
          <a:p>
            <a:pPr algn="ctr" marL="1140076" indent="-380025" lvl="2">
              <a:lnSpc>
                <a:spcPts val="3696"/>
              </a:lnSpc>
              <a:buAutoNum type="alphaLcPeriod" startAt="1"/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Explainability: The preprocessing steps provide clear, visual evidence of how the system identifies a fracture.</a:t>
            </a:r>
          </a:p>
          <a:p>
            <a:pPr algn="ctr" marL="1140076" indent="-380025" lvl="2">
              <a:lnSpc>
                <a:spcPts val="3696"/>
              </a:lnSpc>
              <a:buAutoNum type="alphaLcPeriod" startAt="1"/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Efficiency: Less computationally intensive than purely deep learning models.</a:t>
            </a:r>
          </a:p>
          <a:p>
            <a:pPr algn="ctr">
              <a:lnSpc>
                <a:spcPts val="3696"/>
              </a:lnSpc>
            </a:pPr>
            <a:r>
              <a:rPr lang="en-US" sz="264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This makes our system highly suitable as a transparent and reliable support tool in clinical settings.</a:t>
            </a:r>
          </a:p>
          <a:p>
            <a:pPr algn="ctr">
              <a:lnSpc>
                <a:spcPts val="369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359393" y="3127700"/>
            <a:ext cx="5491311" cy="5491311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372532" y="1066800"/>
            <a:ext cx="8779783" cy="710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4"/>
              </a:lnSpc>
            </a:pPr>
            <a:r>
              <a:rPr lang="en-US" b="true" sz="495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THE PROCESSING PIPELINE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969460" y="2571109"/>
            <a:ext cx="10451412" cy="651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61"/>
              </a:lnSpc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Our system follows a structured, multi-stage workflow: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Data Acquisition: Utilized the public MURA (Musculoskeletal Radiographs) dataset.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Preprocessing: Images are resized, normalized, and cleaned using Gaussian and median filters to reduce noise.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Contrast Enhancement: Contrast stretching and CLAHE are applied to make faint fracture lines more visible.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Edge Detection: The Canny edge detector precisely highlights discontinuities and boundaries of the bone fracture.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Morphological Operations: Dilation and closing are used to fill gaps in fracture lines and remove noise, creating a clean edge map.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Segmentation: Adaptive thresholding isolates the potential fracture regions from the rest of the bone.</a:t>
            </a:r>
          </a:p>
          <a:p>
            <a:pPr algn="just" marL="502992" indent="-251496" lvl="1">
              <a:lnSpc>
                <a:spcPts val="3261"/>
              </a:lnSpc>
              <a:buAutoNum type="arabicPeriod" startAt="1"/>
            </a:pPr>
            <a:r>
              <a:rPr lang="en-US" sz="232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Classification: A lightweight Convolutional Neural Network (CNN) classifies the processed image as "fractured" or "non-fractured."</a:t>
            </a:r>
          </a:p>
          <a:p>
            <a:pPr algn="just">
              <a:lnSpc>
                <a:spcPts val="3261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65720" y="4661285"/>
            <a:ext cx="7137191" cy="4393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Performance Evaluation</a:t>
            </a:r>
          </a:p>
          <a:p>
            <a:pPr algn="ctr" marL="597746" indent="-298873" lvl="1">
              <a:lnSpc>
                <a:spcPts val="3876"/>
              </a:lnSpc>
              <a:buFont typeface="Arial"/>
              <a:buChar char="•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integrated DIP–CNN pipeline achieved a robust classification accuracy of approximately 90% on the MURA test dataset.</a:t>
            </a:r>
          </a:p>
          <a:p>
            <a:pPr algn="ctr" marL="597746" indent="-298873" lvl="1">
              <a:lnSpc>
                <a:spcPts val="3876"/>
              </a:lnSpc>
              <a:buFont typeface="Arial"/>
              <a:buChar char="•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enhancement and segmentation stages proved highly effective in improving the clarity and interpretability of results.</a:t>
            </a:r>
          </a:p>
          <a:p>
            <a:pPr algn="ctr">
              <a:lnSpc>
                <a:spcPts val="3876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390333" y="1740836"/>
            <a:ext cx="11507334" cy="881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3"/>
              </a:lnSpc>
            </a:pPr>
            <a:r>
              <a:rPr lang="en-US" b="true" sz="6047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RESULTS AND DISCUSSION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85089" y="4663054"/>
            <a:ext cx="7137191" cy="2924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Model Training</a:t>
            </a:r>
          </a:p>
          <a:p>
            <a:pPr algn="ctr" marL="597746" indent="-298873" lvl="1">
              <a:lnSpc>
                <a:spcPts val="3876"/>
              </a:lnSpc>
              <a:buFont typeface="Arial"/>
              <a:buChar char="•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CNN model shows stable learning with validation accuracy closely tracking training accuracy, indicating good generalization.</a:t>
            </a:r>
          </a:p>
          <a:p>
            <a:pPr algn="ctr">
              <a:lnSpc>
                <a:spcPts val="3876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340479" y="1009924"/>
            <a:ext cx="6941783" cy="12795913"/>
          </a:xfrm>
          <a:custGeom>
            <a:avLst/>
            <a:gdLst/>
            <a:ahLst/>
            <a:cxnLst/>
            <a:rect r="r" b="b" t="t" l="l"/>
            <a:pathLst>
              <a:path h="12795913" w="6941783">
                <a:moveTo>
                  <a:pt x="6941783" y="0"/>
                </a:moveTo>
                <a:lnTo>
                  <a:pt x="0" y="0"/>
                </a:lnTo>
                <a:lnTo>
                  <a:pt x="0" y="12795913"/>
                </a:lnTo>
                <a:lnTo>
                  <a:pt x="6941783" y="12795913"/>
                </a:lnTo>
                <a:lnTo>
                  <a:pt x="694178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019816" y="1514686"/>
            <a:ext cx="10529649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INTERPRETABLE OUTPUT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403794" y="4217006"/>
            <a:ext cx="7855506" cy="425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system's output clearly highlights the detected fracture, providing visual confirmation for the radiologist.</a:t>
            </a:r>
          </a:p>
          <a:p>
            <a:pPr algn="just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demonstrates how the DIP pipeline successfully enhances the raw X-ray to produce an easily understandable and clinically useful result.</a:t>
            </a:r>
          </a:p>
          <a:p>
            <a:pPr algn="just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982660" y="1449211"/>
            <a:ext cx="7063251" cy="7063251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24572" t="0" r="-2457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873623" y="1691938"/>
            <a:ext cx="6706974" cy="10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39"/>
              </a:lnSpc>
            </a:pPr>
            <a:r>
              <a:rPr lang="en-US" b="true" sz="711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0700" y="3181855"/>
            <a:ext cx="10702070" cy="547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6"/>
              </a:lnSpc>
            </a:pPr>
            <a:r>
              <a:rPr lang="en-US" sz="258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Conclusion</a:t>
            </a:r>
          </a:p>
          <a:p>
            <a:pPr algn="l">
              <a:lnSpc>
                <a:spcPts val="3616"/>
              </a:lnSpc>
            </a:pPr>
          </a:p>
          <a:p>
            <a:pPr algn="l" marL="557725" indent="-278862" lvl="1">
              <a:lnSpc>
                <a:spcPts val="3616"/>
              </a:lnSpc>
              <a:buFont typeface="Arial"/>
              <a:buChar char="•"/>
            </a:pPr>
            <a:r>
              <a:rPr lang="en-US" sz="258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We successfully developed an automated system for bone fracture detection by fusing Digital Image Processingwith a lightweight CNN.</a:t>
            </a:r>
          </a:p>
          <a:p>
            <a:pPr algn="l" marL="557725" indent="-278862" lvl="1">
              <a:lnSpc>
                <a:spcPts val="3616"/>
              </a:lnSpc>
              <a:buFont typeface="Arial"/>
              <a:buChar char="•"/>
            </a:pPr>
            <a:r>
              <a:rPr lang="en-US" sz="258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The structured pipeline enhances fracture visibility, improves localization, and ensures high diagnostic accuracy (~90%).</a:t>
            </a:r>
          </a:p>
          <a:p>
            <a:pPr algn="l" marL="557725" indent="-278862" lvl="1">
              <a:lnSpc>
                <a:spcPts val="3616"/>
              </a:lnSpc>
              <a:buFont typeface="Arial"/>
              <a:buChar char="•"/>
            </a:pPr>
            <a:r>
              <a:rPr lang="en-US" sz="258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Crucially, our approach provides interpretable intermediate outputs, allowing clinicians to understand and trust the system's decision-making process.</a:t>
            </a:r>
          </a:p>
          <a:p>
            <a:pPr algn="l" marL="557725" indent="-278862" lvl="1">
              <a:lnSpc>
                <a:spcPts val="3616"/>
              </a:lnSpc>
              <a:buFont typeface="Arial"/>
              <a:buChar char="•"/>
            </a:pPr>
            <a:r>
              <a:rPr lang="en-US" sz="2583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This work validates that combining traditional DIP with modern AI yields efficient, accurate, and explainable medical diagnostic tools.</a:t>
            </a:r>
          </a:p>
          <a:p>
            <a:pPr algn="l">
              <a:lnSpc>
                <a:spcPts val="3616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93110" y="1028700"/>
            <a:ext cx="5657850" cy="8229600"/>
          </a:xfrm>
          <a:custGeom>
            <a:avLst/>
            <a:gdLst/>
            <a:ahLst/>
            <a:cxnLst/>
            <a:rect r="r" b="b" t="t" l="l"/>
            <a:pathLst>
              <a:path h="8229600" w="5657850">
                <a:moveTo>
                  <a:pt x="0" y="0"/>
                </a:moveTo>
                <a:lnTo>
                  <a:pt x="5657850" y="0"/>
                </a:lnTo>
                <a:lnTo>
                  <a:pt x="565785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110196" y="5695997"/>
            <a:ext cx="12687682" cy="2722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1"/>
              </a:lnSpc>
            </a:pPr>
            <a:r>
              <a:rPr lang="en-US" sz="2134" b="true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FUTURE WORK</a:t>
            </a:r>
          </a:p>
          <a:p>
            <a:pPr algn="l">
              <a:lnSpc>
                <a:spcPts val="2411"/>
              </a:lnSpc>
            </a:pPr>
          </a:p>
          <a:p>
            <a:pPr algn="l" marL="460758" indent="-230379" lvl="1">
              <a:lnSpc>
                <a:spcPts val="2411"/>
              </a:lnSpc>
              <a:buFont typeface="Arial"/>
              <a:buChar char="•"/>
            </a:pPr>
            <a:r>
              <a:rPr lang="en-US" b="true" sz="213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Advanced Architectures: Explore more sophisticated deep learning models (e.g., attention-based networks) for even higher accuracy.</a:t>
            </a:r>
          </a:p>
          <a:p>
            <a:pPr algn="l" marL="460758" indent="-230379" lvl="1">
              <a:lnSpc>
                <a:spcPts val="2411"/>
              </a:lnSpc>
              <a:buFont typeface="Arial"/>
              <a:buChar char="•"/>
            </a:pPr>
            <a:r>
              <a:rPr lang="en-US" b="true" sz="213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3D Reconstruction: Investigate techniques to reconstruct 3D models from 2D X-rays for superior spatial localization of fractures.</a:t>
            </a:r>
          </a:p>
          <a:p>
            <a:pPr algn="l" marL="460758" indent="-230379" lvl="1">
              <a:lnSpc>
                <a:spcPts val="2411"/>
              </a:lnSpc>
              <a:buFont typeface="Arial"/>
              <a:buChar char="•"/>
            </a:pPr>
            <a:r>
              <a:rPr lang="en-US" b="true" sz="213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Clinical Integration: Develop a real-time system that can be seamlessly integrated into existing hospital and clinical workflows to assist orthopedic specialists.</a:t>
            </a:r>
          </a:p>
          <a:p>
            <a:pPr algn="l">
              <a:lnSpc>
                <a:spcPts val="24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DAG1p5bMcnM</dc:identifier>
  <dcterms:modified xsi:type="dcterms:W3CDTF">2011-08-01T06:04:30Z</dcterms:modified>
  <cp:revision>1</cp:revision>
  <dc:title>17_Automated_Bone_Fracture_Detection_in_X-ray_Images_Using_Digital_Image_Processing_PPT</dc:title>
</cp:coreProperties>
</file>

<file path=docProps/thumbnail.jpeg>
</file>